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43088" y="0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40196" y="593348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Being able to express your opinion</a:t>
          </a:r>
          <a:endParaRPr lang="en-US" sz="1400" kern="1200" dirty="0"/>
        </a:p>
      </dsp:txBody>
      <dsp:txXfrm>
        <a:off x="2740196" y="593348"/>
        <a:ext cx="1199090" cy="795435"/>
      </dsp:txXfrm>
    </dsp:sp>
    <dsp:sp modelId="{2B9101F4-B5D1-4AB7-BC83-753D06A88415}">
      <dsp:nvSpPr>
        <dsp:cNvPr id="0" name=""/>
        <dsp:cNvSpPr/>
      </dsp:nvSpPr>
      <dsp:spPr>
        <a:xfrm>
          <a:off x="1184680" y="724414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</a:t>
          </a:r>
          <a:endParaRPr lang="en-US" sz="1900" kern="1200" dirty="0"/>
        </a:p>
      </dsp:txBody>
      <dsp:txXfrm>
        <a:off x="1184680" y="724414"/>
        <a:ext cx="1116174" cy="557837"/>
      </dsp:txXfrm>
    </dsp:sp>
    <dsp:sp modelId="{12D2183B-C8C1-4ADD-8BFA-63A0024D79DB}">
      <dsp:nvSpPr>
        <dsp:cNvPr id="0" name=""/>
        <dsp:cNvSpPr/>
      </dsp:nvSpPr>
      <dsp:spPr>
        <a:xfrm>
          <a:off x="187439" y="1149249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3927" y="1757447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Active Listening with understanding</a:t>
          </a:r>
          <a:endParaRPr lang="en-US" sz="1400" kern="1200" dirty="0"/>
        </a:p>
      </dsp:txBody>
      <dsp:txXfrm>
        <a:off x="2193927" y="1757447"/>
        <a:ext cx="1199090" cy="795435"/>
      </dsp:txXfrm>
    </dsp:sp>
    <dsp:sp modelId="{4E0AE086-AABF-4A0E-98D0-5626D79C154F}">
      <dsp:nvSpPr>
        <dsp:cNvPr id="0" name=""/>
        <dsp:cNvSpPr/>
      </dsp:nvSpPr>
      <dsp:spPr>
        <a:xfrm>
          <a:off x="626780" y="1876246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</a:t>
          </a:r>
          <a:endParaRPr lang="en-US" sz="1900" kern="1200" dirty="0"/>
        </a:p>
      </dsp:txBody>
      <dsp:txXfrm>
        <a:off x="626780" y="1876246"/>
        <a:ext cx="1116174" cy="557837"/>
      </dsp:txXfrm>
    </dsp:sp>
    <dsp:sp modelId="{339FCDE6-ACB1-4FC6-B770-034DE4C59DA1}">
      <dsp:nvSpPr>
        <dsp:cNvPr id="0" name=""/>
        <dsp:cNvSpPr/>
      </dsp:nvSpPr>
      <dsp:spPr>
        <a:xfrm>
          <a:off x="743088" y="2303664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40196" y="2897012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Adding new thoughts to the discussion</a:t>
          </a:r>
          <a:endParaRPr lang="en-US" sz="1400" kern="1200" dirty="0"/>
        </a:p>
      </dsp:txBody>
      <dsp:txXfrm>
        <a:off x="2740196" y="2897012"/>
        <a:ext cx="1199090" cy="795435"/>
      </dsp:txXfrm>
    </dsp:sp>
    <dsp:sp modelId="{6AED50E6-1C35-4B77-9E90-501897F8F6D8}">
      <dsp:nvSpPr>
        <dsp:cNvPr id="0" name=""/>
        <dsp:cNvSpPr/>
      </dsp:nvSpPr>
      <dsp:spPr>
        <a:xfrm>
          <a:off x="1184680" y="3027433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Creativity</a:t>
          </a:r>
          <a:endParaRPr lang="en-US" sz="1900" kern="1200" dirty="0"/>
        </a:p>
      </dsp:txBody>
      <dsp:txXfrm>
        <a:off x="1184680" y="3027433"/>
        <a:ext cx="1116174" cy="557837"/>
      </dsp:txXfrm>
    </dsp:sp>
    <dsp:sp modelId="{7F957DA0-1D24-4FAB-8F6B-A44B03AA03D4}">
      <dsp:nvSpPr>
        <dsp:cNvPr id="0" name=""/>
        <dsp:cNvSpPr/>
      </dsp:nvSpPr>
      <dsp:spPr>
        <a:xfrm>
          <a:off x="187439" y="3454850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3927" y="4048844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Asking poignant questions</a:t>
          </a:r>
          <a:endParaRPr lang="en-US" sz="1400" kern="1200" dirty="0"/>
        </a:p>
      </dsp:txBody>
      <dsp:txXfrm>
        <a:off x="2193927" y="4048844"/>
        <a:ext cx="1199090" cy="795435"/>
      </dsp:txXfrm>
    </dsp:sp>
    <dsp:sp modelId="{BA0426D8-C56B-4F55-94DA-314F88096B3A}">
      <dsp:nvSpPr>
        <dsp:cNvPr id="0" name=""/>
        <dsp:cNvSpPr/>
      </dsp:nvSpPr>
      <dsp:spPr>
        <a:xfrm>
          <a:off x="626780" y="4179265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Questions</a:t>
          </a:r>
          <a:endParaRPr lang="en-US" sz="1900" kern="1200" dirty="0"/>
        </a:p>
      </dsp:txBody>
      <dsp:txXfrm>
        <a:off x="626780" y="4179265"/>
        <a:ext cx="1116174" cy="557837"/>
      </dsp:txXfrm>
    </dsp:sp>
    <dsp:sp modelId="{31263DDB-077B-4472-9982-2144F5902285}">
      <dsp:nvSpPr>
        <dsp:cNvPr id="0" name=""/>
        <dsp:cNvSpPr/>
      </dsp:nvSpPr>
      <dsp:spPr>
        <a:xfrm>
          <a:off x="885283" y="4737103"/>
          <a:ext cx="1718346" cy="17193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84680" y="5331097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Team Building</a:t>
          </a:r>
          <a:endParaRPr lang="en-US" sz="1900" kern="1200" dirty="0"/>
        </a:p>
      </dsp:txBody>
      <dsp:txXfrm>
        <a:off x="1184680" y="5331097"/>
        <a:ext cx="1116174" cy="55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Circle Arrow Process" title="SmartArt"/>
          <p:cNvGraphicFramePr/>
          <p:nvPr>
            <p:extLst/>
          </p:nvPr>
        </p:nvGraphicFramePr>
        <p:xfrm>
          <a:off x="7943353" y="302151"/>
          <a:ext cx="4126727" cy="645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43671" y="5464641"/>
            <a:ext cx="840510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sym typeface="Wingdings" panose="05000000000000000000" pitchFamily="2" charset="2"/>
              </a:rPr>
              <a:t>There is a strong link between the immune system and the amount of uninterrupted sleep that you receive each night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190830"/>
            <a:ext cx="2958509" cy="109728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Tzu chi English Educational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674873" y="659960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83045" y="1632823"/>
            <a:ext cx="223716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ym typeface="Wingdings" panose="05000000000000000000" pitchFamily="2" charset="2"/>
              </a:rPr>
              <a:t>principles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Sleep deprivation shuts down your memory inbox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Sleep is required both before &amp; after learning</a:t>
            </a:r>
            <a:endParaRPr lang="en-US" sz="1400" dirty="0" smtClean="0">
              <a:sym typeface="Wingdings" panose="05000000000000000000" pitchFamily="2" charset="2"/>
            </a:endParaRPr>
          </a:p>
          <a:p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Tip 1 - regularity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ym typeface="Wingdings" panose="05000000000000000000" pitchFamily="2" charset="2"/>
              </a:rPr>
              <a:t>Tip 2 - Lower the temperature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4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20507" y="2325320"/>
            <a:ext cx="5585254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395168">
            <a:off x="2510521" y="3255667"/>
            <a:ext cx="2744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Shifting memories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733755">
            <a:off x="6479761" y="2370925"/>
            <a:ext cx="2593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Genes that were switched off are associated with your immune system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0477430">
            <a:off x="4604033" y="3899280"/>
            <a:ext cx="4614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Sleep gets worse with age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22156" y="5069351"/>
            <a:ext cx="270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Moonshot goal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21134440">
            <a:off x="198811" y="997537"/>
            <a:ext cx="427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A</a:t>
            </a:r>
            <a:r>
              <a:rPr lang="en-US" sz="2800" dirty="0" smtClean="0">
                <a:solidFill>
                  <a:schemeClr val="accent1"/>
                </a:solidFill>
              </a:rPr>
              <a:t>ppropriate </a:t>
            </a:r>
            <a:r>
              <a:rPr lang="en-US" sz="28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e</a:t>
            </a:r>
            <a:r>
              <a:rPr lang="en-US" sz="2800" dirty="0" smtClean="0">
                <a:solidFill>
                  <a:schemeClr val="accent1"/>
                </a:solidFill>
              </a:rPr>
              <a:t>ngagement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1034" name="Picture 10" descr="Image result for throwing a rock into the wat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824" y="126385"/>
            <a:ext cx="3652938" cy="205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 rot="814599">
            <a:off x="4694501" y="3060835"/>
            <a:ext cx="2018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shorter your sleep – the shorter your life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18105" y="4719680"/>
            <a:ext cx="1689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Swiss army knife of health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</a:t>
            </a:r>
            <a:r>
              <a:rPr lang="en-US" sz="1400" dirty="0" smtClean="0"/>
              <a:t>Sleep is like a dry sponge </a:t>
            </a:r>
            <a:r>
              <a:rPr lang="en-US" sz="1400" dirty="0" smtClean="0"/>
              <a:t> </a:t>
            </a:r>
            <a:r>
              <a:rPr lang="en-US" sz="1400" dirty="0" smtClean="0"/>
              <a:t>___________________________________________________________________________________________?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</a:t>
            </a:r>
            <a:r>
              <a:rPr lang="en-US" sz="1400" dirty="0" smtClean="0"/>
              <a:t>Sleep deprivation effects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</a:t>
            </a:r>
            <a:r>
              <a:rPr lang="en-US" sz="1400" dirty="0" smtClean="0"/>
              <a:t>Benefits of getting a full 8 hours of slumber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</a:t>
            </a:r>
            <a:r>
              <a:rPr lang="en-US" sz="1400" dirty="0" smtClean="0"/>
              <a:t>We know what is happening to sleep in our education populations now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</a:t>
            </a:r>
            <a:r>
              <a:rPr lang="en-US" sz="1400" dirty="0" smtClean="0"/>
              <a:t>There are real medical and societal implications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</a:t>
            </a:r>
            <a:r>
              <a:rPr lang="en-US" sz="1400" dirty="0"/>
              <a:t>There are real medical and societal implications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</a:t>
            </a:r>
            <a:r>
              <a:rPr lang="en-US" sz="1400" dirty="0" smtClean="0"/>
              <a:t>Sleep is a nonnegotiable biological necessity 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</a:t>
            </a:r>
            <a:r>
              <a:rPr lang="en-US" sz="1400" dirty="0" smtClean="0"/>
              <a:t>Avoid the stigma of laziness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 rot="20689889">
            <a:off x="8959390" y="1288791"/>
            <a:ext cx="2148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7030A0"/>
                </a:solidFill>
              </a:rPr>
              <a:t>Desimination</a:t>
            </a:r>
            <a:r>
              <a:rPr lang="en-US" dirty="0" smtClean="0">
                <a:solidFill>
                  <a:srgbClr val="7030A0"/>
                </a:solidFill>
              </a:rPr>
              <a:t> of sleep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22097" y="1166945"/>
            <a:ext cx="1307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Vulnerable reservoir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646331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Disrupting of deep sleep leads to cognitive decline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1173985">
            <a:off x="9293316" y="1950980"/>
            <a:ext cx="2290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Sleep </a:t>
            </a:r>
            <a:r>
              <a:rPr lang="en-US" sz="4800" dirty="0" err="1" smtClean="0">
                <a:solidFill>
                  <a:schemeClr val="accent1"/>
                </a:solidFill>
              </a:rPr>
              <a:t>spindals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40396" y="2517026"/>
            <a:ext cx="1498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Anchor your sleep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20396807">
            <a:off x="9719483" y="4032562"/>
            <a:ext cx="2616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Salvage aspects of learning and memory function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9831580" y="905064"/>
            <a:ext cx="300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40% Deficit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20601255">
            <a:off x="10683416" y="4911522"/>
            <a:ext cx="1542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Silver lining </a:t>
            </a:r>
            <a:endParaRPr lang="en-US" dirty="0">
              <a:solidFill>
                <a:srgbClr val="F010B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848764" y="2785936"/>
            <a:ext cx="446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Daylight savings time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458339" y="3449280"/>
            <a:ext cx="139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Deeper dive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013876" y="5465390"/>
            <a:ext cx="2747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old maxim – you can sleep when you are dead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266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Wingdings</vt:lpstr>
      <vt:lpstr>Office Theme</vt:lpstr>
      <vt:lpstr>Tzu chi English Educational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39</cp:revision>
  <dcterms:created xsi:type="dcterms:W3CDTF">2016-07-23T10:44:08Z</dcterms:created>
  <dcterms:modified xsi:type="dcterms:W3CDTF">2020-03-02T05:01:54Z</dcterms:modified>
</cp:coreProperties>
</file>